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3" r:id="rId2"/>
    <p:sldId id="264" r:id="rId3"/>
    <p:sldId id="277" r:id="rId4"/>
    <p:sldId id="287" r:id="rId5"/>
    <p:sldId id="266" r:id="rId6"/>
    <p:sldId id="295" r:id="rId7"/>
    <p:sldId id="290" r:id="rId8"/>
    <p:sldId id="291" r:id="rId9"/>
    <p:sldId id="294" r:id="rId10"/>
    <p:sldId id="292" r:id="rId11"/>
    <p:sldId id="293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BM Plex Sans" panose="020B0503050203000203" pitchFamily="34" charset="0"/>
      <p:regular r:id="rId18"/>
      <p:bold r:id="rId19"/>
      <p:italic r:id="rId20"/>
      <p:boldItalic r:id="rId21"/>
    </p:embeddedFont>
    <p:embeddedFont>
      <p:font typeface="IBM Plex Sans SemiBold" panose="020B0703050203000203" pitchFamily="3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ij50R2kKbfBlmwODO5wHKSIGQT8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31C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01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50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6437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4913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7043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5620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8664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382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3079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1_Title slide 5_2_1_12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0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" name="Google Shape;10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фиолетовый фон)">
  <p:cSld name="1_Title slide 5_2_1">
    <p:bg>
      <p:bgPr>
        <a:solidFill>
          <a:srgbClr val="252525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3" name="Google Shape;13;p31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4" name="Google Shape;14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1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1_Title slide 5_2_1_2_1_1_1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2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2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32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1" name="Google Shape;21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2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">
  <p:cSld name="1_Title slide 5_2_1_4_1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5" name="Google Shape;25;p33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33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7" name="Google Shape;2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права)">
  <p:cSld name="1_Title slide 5_2_1_12_1_1"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4" name="Google Shape;104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6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 txBox="1">
            <a:spLocks noGrp="1"/>
          </p:cNvSpPr>
          <p:nvPr>
            <p:ph type="title"/>
          </p:nvPr>
        </p:nvSpPr>
        <p:spPr>
          <a:xfrm>
            <a:off x="325688" y="3507580"/>
            <a:ext cx="4066312" cy="1721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b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ФИО студента – Таганов Валерий Иванович</a:t>
            </a:r>
            <a:b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Специальность: «</a:t>
            </a:r>
            <a:r>
              <a:rPr lang="en-GB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Python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- разработчик» — 3246</a:t>
            </a:r>
            <a:b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dirty="0"/>
          </a:p>
        </p:txBody>
      </p:sp>
      <p:sp>
        <p:nvSpPr>
          <p:cNvPr id="154" name="Google Shape;154;p7"/>
          <p:cNvSpPr txBox="1">
            <a:spLocks noGrp="1"/>
          </p:cNvSpPr>
          <p:nvPr>
            <p:ph type="subTitle" idx="1"/>
          </p:nvPr>
        </p:nvSpPr>
        <p:spPr>
          <a:xfrm>
            <a:off x="325688" y="471850"/>
            <a:ext cx="3852000" cy="2313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br>
              <a:rPr lang="ru-RU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 дипломной работы:</a:t>
            </a:r>
          </a:p>
          <a:p>
            <a:pPr>
              <a:lnSpc>
                <a:spcPct val="150000"/>
              </a:lnSpc>
              <a:spcAft>
                <a:spcPts val="1000"/>
              </a:spcAft>
              <a:tabLst>
                <a:tab pos="768985" algn="l"/>
              </a:tabLst>
            </a:pPr>
            <a:r>
              <a:rPr lang="ru-RU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</a:t>
            </a:r>
            <a:r>
              <a:rPr lang="en-GB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Telegram</a:t>
            </a:r>
            <a:r>
              <a:rPr lang="ru-RU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-бота для парсинга интернет-магазинов.</a:t>
            </a:r>
            <a:endParaRPr lang="ru-RU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sz="1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C83125A-8350-F2E7-43BA-58FB36099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570" y="0"/>
            <a:ext cx="260919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>
            <a:spLocks noGrp="1"/>
          </p:cNvSpPr>
          <p:nvPr>
            <p:ph type="title" idx="4294967295"/>
          </p:nvPr>
        </p:nvSpPr>
        <p:spPr>
          <a:xfrm>
            <a:off x="540000" y="720000"/>
            <a:ext cx="8077058" cy="4547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lnSpc>
                <a:spcPct val="150000"/>
              </a:lnSpc>
              <a:spcAft>
                <a:spcPts val="450"/>
              </a:spcAft>
              <a:tabLst>
                <a:tab pos="768985" algn="l"/>
              </a:tabLst>
            </a:pPr>
            <a:r>
              <a:rPr lang="ru-RU" sz="1800" b="1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IBM Plex Sans SemiBold"/>
              </a:rPr>
              <a:t>Основные результаты</a:t>
            </a:r>
            <a:br>
              <a:rPr lang="ru-RU" sz="1800" b="1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IBM Plex Sans SemiBold"/>
              </a:rPr>
            </a:br>
            <a:r>
              <a:rPr lang="ru-RU" dirty="0">
                <a:effectLst/>
                <a:latin typeface="Times New Roman" panose="02020603050405020304" pitchFamily="18" charset="0"/>
                <a:ea typeface="Liberation Sans"/>
                <a:cs typeface="Symbol" panose="05050102010706020507" pitchFamily="18" charset="2"/>
              </a:rPr>
              <a:t>Создан Телеграм бот, который может парсить данные с различных сайтов и предоставлять их пользователю в удобном формате.</a:t>
            </a:r>
            <a:br>
              <a:rPr lang="ru-RU" dirty="0">
                <a:effectLst/>
                <a:latin typeface="Liberation Sans"/>
                <a:ea typeface="Symbol" panose="05050102010706020507" pitchFamily="18" charset="2"/>
                <a:cs typeface="Symbol" panose="05050102010706020507" pitchFamily="18" charset="2"/>
              </a:rPr>
            </a:br>
            <a:r>
              <a:rPr lang="ru-RU" dirty="0">
                <a:effectLst/>
                <a:latin typeface="Times New Roman" panose="02020603050405020304" pitchFamily="18" charset="0"/>
                <a:ea typeface="Liberation Sans"/>
                <a:cs typeface="Symbol" panose="05050102010706020507" pitchFamily="18" charset="2"/>
              </a:rPr>
              <a:t>Бот был протестирован и показал высокую эффективность в работе.</a:t>
            </a:r>
            <a:br>
              <a:rPr lang="ru-RU" dirty="0">
                <a:effectLst/>
                <a:latin typeface="Liberation Sans"/>
                <a:ea typeface="Symbol" panose="05050102010706020507" pitchFamily="18" charset="2"/>
                <a:cs typeface="Symbol" panose="05050102010706020507" pitchFamily="18" charset="2"/>
              </a:rPr>
            </a:br>
            <a:r>
              <a:rPr lang="ru-RU" dirty="0">
                <a:effectLst/>
                <a:latin typeface="Times New Roman" panose="02020603050405020304" pitchFamily="18" charset="0"/>
                <a:ea typeface="Liberation Sans"/>
                <a:cs typeface="Symbol" panose="05050102010706020507" pitchFamily="18" charset="2"/>
              </a:rPr>
              <a:t>Бот был интегрирован с другими сервисами и приложениями для расширения его функциональности.</a:t>
            </a:r>
            <a:b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Symbol" panose="05050102010706020507" pitchFamily="18" charset="2"/>
              </a:rPr>
            </a:br>
            <a:r>
              <a:rPr lang="ru-RU" sz="1800" b="1" dirty="0">
                <a:effectLst/>
                <a:latin typeface="Times New Roman" panose="02020603050405020304" pitchFamily="18" charset="0"/>
                <a:ea typeface="Liberation Sans"/>
                <a:cs typeface="Symbol" panose="05050102010706020507" pitchFamily="18" charset="2"/>
              </a:rPr>
              <a:t>Выводы</a:t>
            </a:r>
            <a:br>
              <a:rPr lang="ru-RU" sz="1800" b="1" dirty="0">
                <a:effectLst/>
                <a:latin typeface="Times New Roman" panose="02020603050405020304" pitchFamily="18" charset="0"/>
                <a:ea typeface="Liberation Sans"/>
                <a:cs typeface="Symbol" panose="05050102010706020507" pitchFamily="18" charset="2"/>
              </a:rPr>
            </a:br>
            <a:r>
              <a:rPr lang="ru-RU" dirty="0">
                <a:effectLst/>
                <a:latin typeface="Times New Roman" panose="02020603050405020304" pitchFamily="18" charset="0"/>
                <a:ea typeface="Liberation Sans"/>
              </a:rPr>
              <a:t>Телеграмм бот для парсинга сайтов может быть эффективным инструментом для сбора и анализа данных с различных сайтов.</a:t>
            </a:r>
            <a:br>
              <a:rPr lang="ru-RU" dirty="0">
                <a:effectLst/>
                <a:latin typeface="Times New Roman" panose="02020603050405020304" pitchFamily="18" charset="0"/>
                <a:ea typeface="Liberation Sans"/>
              </a:rPr>
            </a:br>
            <a:r>
              <a:rPr lang="ru-RU" dirty="0">
                <a:effectLst/>
                <a:latin typeface="Times New Roman" panose="02020603050405020304" pitchFamily="18" charset="0"/>
                <a:ea typeface="Liberation Sans"/>
              </a:rPr>
              <a:t>Использование ботов позволяет автоматизировать процессы сбора и обработки информации, что упрощает работу и повышает ее эффективность.</a:t>
            </a:r>
            <a:b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Symbol" panose="05050102010706020507" pitchFamily="18" charset="2"/>
              </a:rPr>
            </a:br>
            <a:r>
              <a:rPr lang="ru-RU" dirty="0">
                <a:effectLst/>
                <a:latin typeface="Times New Roman" panose="02020603050405020304" pitchFamily="18" charset="0"/>
                <a:ea typeface="Liberation Sans"/>
                <a:cs typeface="Symbol" panose="05050102010706020507" pitchFamily="18" charset="2"/>
              </a:rPr>
              <a:t>В целом, проект по разработке Телеграм бота для парсинга сайтов является успешным и позволяет автоматизировать процесс сбора и анализа информации.</a:t>
            </a:r>
            <a:br>
              <a:rPr lang="ru-RU" sz="1800" dirty="0">
                <a:effectLst/>
                <a:latin typeface="Liberation Sans"/>
                <a:ea typeface="Symbol" panose="05050102010706020507" pitchFamily="18" charset="2"/>
                <a:cs typeface="Symbol" panose="05050102010706020507" pitchFamily="18" charset="2"/>
              </a:rPr>
            </a:br>
            <a:endParaRPr lang="ru-RU" sz="1800" b="1" dirty="0">
              <a:solidFill>
                <a:schemeClr val="dk1"/>
              </a:solidFill>
              <a:latin typeface="Times New Roman" panose="02020603050405020304" pitchFamily="18" charset="0"/>
              <a:ea typeface="IBM Plex Sans SemiBold"/>
              <a:cs typeface="Times New Roman" panose="02020603050405020304" pitchFamily="18" charset="0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523644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F8211DE-F3FE-E613-0CA3-611828B7E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30" name="Google Shape;330;p21"/>
          <p:cNvSpPr txBox="1">
            <a:spLocks noGrp="1"/>
          </p:cNvSpPr>
          <p:nvPr>
            <p:ph type="title" idx="4294967295"/>
          </p:nvPr>
        </p:nvSpPr>
        <p:spPr>
          <a:xfrm>
            <a:off x="680705" y="2107346"/>
            <a:ext cx="7782590" cy="928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algn="ctr">
              <a:buSzPts val="600"/>
            </a:pPr>
            <a:r>
              <a:rPr lang="ru-RU" sz="6000" b="1" i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IBM Plex Sans SemiBold"/>
              </a:rPr>
              <a:t>Спасибо за внимание!</a:t>
            </a:r>
            <a:endParaRPr lang="ru-RU" sz="6000" b="1" i="1" dirty="0">
              <a:solidFill>
                <a:schemeClr val="tx1"/>
              </a:solidFill>
              <a:latin typeface="Times New Roman" panose="02020603050405020304" pitchFamily="18" charset="0"/>
              <a:ea typeface="IBM Plex Sans SemiBold"/>
              <a:cs typeface="Times New Roman" panose="02020603050405020304" pitchFamily="18" charset="0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01213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 sz="1800" dirty="0">
                <a:solidFill>
                  <a:schemeClr val="dk1"/>
                </a:solidFill>
              </a:rPr>
              <a:t>Таганов Валерий</a:t>
            </a:r>
            <a:endParaRPr sz="1800" dirty="0"/>
          </a:p>
        </p:txBody>
      </p:sp>
      <p:sp>
        <p:nvSpPr>
          <p:cNvPr id="164" name="Google Shape;164;p8"/>
          <p:cNvSpPr txBox="1">
            <a:spLocks noGrp="1"/>
          </p:cNvSpPr>
          <p:nvPr>
            <p:ph type="subTitle" idx="2"/>
          </p:nvPr>
        </p:nvSpPr>
        <p:spPr>
          <a:xfrm>
            <a:off x="3805200" y="1068525"/>
            <a:ext cx="5416292" cy="3964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Окончил МГУПС-МИИТ по специальности </a:t>
            </a:r>
            <a:r>
              <a:rPr lang="ru-RU" dirty="0">
                <a:latin typeface="roboto" panose="02000000000000000000" pitchFamily="2" charset="0"/>
              </a:rPr>
              <a:t>«Управление программным обеспечением».</a:t>
            </a:r>
            <a:br>
              <a:rPr lang="ru-RU" dirty="0">
                <a:latin typeface="roboto" panose="02000000000000000000" pitchFamily="2" charset="0"/>
              </a:rPr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Чемпион России. Победитель кубка мира по бодибилдингу.</a:t>
            </a: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МСМК WFF-WBBF.</a:t>
            </a: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Серебряный призер всероссийских соревнований по пауэрлифтингу с ПОДА.</a:t>
            </a:r>
            <a:b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Серебряный призер чемпионата мира по русскому жиму.</a:t>
            </a:r>
            <a:b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Автор и руководитель одного из лучших социальных проектов в стране.</a:t>
            </a:r>
            <a:b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Победитель конкурса «Доброволец России»</a:t>
            </a:r>
            <a:br>
              <a:rPr lang="en-GB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Победитель конкурса «Фонда президентских грантов»</a:t>
            </a:r>
            <a:br>
              <a:rPr lang="ru-RU" dirty="0"/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Директор АНО "Центр реабилитации</a:t>
            </a:r>
            <a:r>
              <a:rPr 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”</a:t>
            </a:r>
            <a:br>
              <a:rPr 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</a:br>
            <a:b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Последние 9 месяцев обучаюсь в </a:t>
            </a:r>
            <a:r>
              <a:rPr lang="en-GB" dirty="0" err="1">
                <a:latin typeface="roboto" panose="02000000000000000000" pitchFamily="2" charset="0"/>
              </a:rPr>
              <a:t>G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eekBrains</a:t>
            </a:r>
            <a:r>
              <a:rPr lang="en-GB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по профессии «</a:t>
            </a:r>
            <a:r>
              <a:rPr lang="en-GB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Python - </a:t>
            </a: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разработчик».</a:t>
            </a:r>
            <a:b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</a:br>
            <a:r>
              <a:rPr lang="ru-RU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Это мое 7 образование.</a:t>
            </a:r>
            <a:endParaRPr sz="1100" dirty="0">
              <a:solidFill>
                <a:schemeClr val="dk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B146EF-EF9F-AFBE-3947-2F3CE330E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540000" y="1726721"/>
            <a:ext cx="6096544" cy="3052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ru-RU" sz="1800" b="0" i="0" u="none" strike="noStrike" cap="none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Актуальность </a:t>
            </a: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выбранной темы</a:t>
            </a:r>
            <a:r>
              <a:rPr lang="en-GB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:</a:t>
            </a:r>
            <a:br>
              <a:rPr lang="en-GB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ru-RU" sz="1800" dirty="0">
                <a:solidFill>
                  <a:schemeClr val="dk1"/>
                </a:solidFill>
                <a:latin typeface="Times New Roman" panose="02020603050405020304" pitchFamily="18" charset="0"/>
                <a:ea typeface="IBM Plex Sans SemiBold"/>
                <a:cs typeface="Times New Roman" panose="02020603050405020304" pitchFamily="18" charset="0"/>
                <a:sym typeface="IBM Plex Sans SemiBold"/>
              </a:rPr>
              <a:t>Данная тема актуальна, потому что практически все юридические и физические лица, которые связаны с продажей каких-либо товаров или услуг занимаются мониторингом цен конкурентов, сбором данных о товарах и поиском новых путей продвижения собственной продукции. Существуют платные сервисы, для решения поставленных задач. В данной работе я хочу продемонстрировать, как легко и быстро реализовать парсер с необходимыми функциями и удобным интерфейсом посредством использования мессенджера Телеграм и языка программирования </a:t>
            </a:r>
            <a:r>
              <a:rPr lang="en-GB" sz="1800" dirty="0">
                <a:solidFill>
                  <a:schemeClr val="dk1"/>
                </a:solidFill>
                <a:latin typeface="Times New Roman" panose="02020603050405020304" pitchFamily="18" charset="0"/>
                <a:ea typeface="IBM Plex Sans SemiBold"/>
                <a:cs typeface="Times New Roman" panose="02020603050405020304" pitchFamily="18" charset="0"/>
                <a:sym typeface="IBM Plex Sans SemiBold"/>
              </a:rPr>
              <a:t>Python.</a:t>
            </a:r>
            <a:endParaRPr sz="1800" b="0" i="0" u="none" strike="noStrike" cap="none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" name="Google Shape;330;p21">
            <a:extLst>
              <a:ext uri="{FF2B5EF4-FFF2-40B4-BE49-F238E27FC236}">
                <a16:creationId xmlns:a16="http://schemas.microsoft.com/office/drawing/2014/main" id="{B0F75859-2BA7-3F6D-8FF1-5E1829FEFD3C}"/>
              </a:ext>
            </a:extLst>
          </p:cNvPr>
          <p:cNvSpPr txBox="1">
            <a:spLocks/>
          </p:cNvSpPr>
          <p:nvPr/>
        </p:nvSpPr>
        <p:spPr>
          <a:xfrm>
            <a:off x="540000" y="731204"/>
            <a:ext cx="6675188" cy="83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600"/>
            </a:pPr>
            <a: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Тема дипломной работы:</a:t>
            </a:r>
            <a:br>
              <a:rPr lang="ru-RU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lang="en-GB" sz="1800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“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Telegram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-бота для парсинга интернет-магазинов.</a:t>
            </a:r>
            <a:r>
              <a:rPr lang="en-GB" sz="1800" b="1" dirty="0">
                <a:latin typeface="Liberation Sans"/>
                <a:ea typeface="Calibri" panose="020F0502020204030204" pitchFamily="34" charset="0"/>
                <a:cs typeface="times new roman (Основной текст"/>
              </a:rPr>
              <a:t>”</a:t>
            </a:r>
            <a:endParaRPr lang="ru-RU" sz="1800" dirty="0">
              <a:effectLst/>
              <a:latin typeface="Liberation Sans"/>
              <a:ea typeface="Calibri" panose="020F0502020204030204" pitchFamily="34" charset="0"/>
              <a:cs typeface="times new roman (Основной текст"/>
            </a:endParaRPr>
          </a:p>
          <a:p>
            <a:pPr>
              <a:buSzPts val="600"/>
            </a:pPr>
            <a:endParaRPr lang="ru-RU" sz="1800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30;p21">
            <a:extLst>
              <a:ext uri="{FF2B5EF4-FFF2-40B4-BE49-F238E27FC236}">
                <a16:creationId xmlns:a16="http://schemas.microsoft.com/office/drawing/2014/main" id="{B0F75859-2BA7-3F6D-8FF1-5E1829FEFD3C}"/>
              </a:ext>
            </a:extLst>
          </p:cNvPr>
          <p:cNvSpPr txBox="1">
            <a:spLocks/>
          </p:cNvSpPr>
          <p:nvPr/>
        </p:nvSpPr>
        <p:spPr>
          <a:xfrm>
            <a:off x="418556" y="488315"/>
            <a:ext cx="7353844" cy="452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450215">
              <a:spcAft>
                <a:spcPts val="1200"/>
              </a:spcAft>
              <a:tabLst>
                <a:tab pos="768985" algn="l"/>
              </a:tabLst>
            </a:pPr>
            <a:r>
              <a:rPr lang="ru-RU" sz="1600" b="1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Цели проекта: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Разработать телеграмм бота для парсинга сайтов;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Научить телеграмм бота парсить веб-страницы;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Провести тестирование и анализ работы телеграмм бота.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indent="450215">
              <a:spcAft>
                <a:spcPts val="1200"/>
              </a:spcAft>
              <a:tabLst>
                <a:tab pos="768985" algn="l"/>
              </a:tabLst>
            </a:pPr>
            <a:r>
              <a:rPr lang="ru-RU" sz="1600" b="1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Задачи проекта: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Изучить методы парсинга веб-страниц;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Выбрать язык программирования для создания телеграмм бота;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Настроить бота и подключить парсер;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Написать код для реализации алгоритмов парсинга и обработки данных;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Протестировать телеграмм бота на различных сайтах;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Оценить качество и точность работы бота;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450"/>
              </a:spcAft>
              <a:tabLst>
                <a:tab pos="768985" algn="l"/>
              </a:tabLst>
            </a:pPr>
            <a:r>
              <a:rPr lang="ru-RU" sz="16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Реализовать хранение данных и доступ к ним.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SzPts val="600"/>
            </a:pPr>
            <a:endParaRPr lang="ru-RU" sz="2000" b="1" dirty="0">
              <a:solidFill>
                <a:schemeClr val="dk1"/>
              </a:solidFill>
              <a:latin typeface="Times New Roman" panose="02020603050405020304" pitchFamily="18" charset="0"/>
              <a:ea typeface="IBM Plex Sans SemiBold"/>
              <a:cs typeface="Times New Roman" panose="02020603050405020304" pitchFamily="18" charset="0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770898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l"/>
            <a:br>
              <a:rPr lang="ru-RU" sz="1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 исследования: </a:t>
            </a:r>
            <a:br>
              <a:rPr lang="ru-RU" sz="1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</a:t>
            </a:r>
            <a:r>
              <a:rPr lang="ru-RU" sz="14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арактеристики интернет-магазинов и их особенности.</a:t>
            </a:r>
            <a:br>
              <a:rPr lang="ru-RU" sz="14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Объект исследования: </a:t>
            </a:r>
            <a:br>
              <a:rPr lang="ru-RU" sz="1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Парсинг интернет-магазинов для анализа их характеристик и особенностей.</a:t>
            </a:r>
            <a:br>
              <a:rPr lang="ru-RU" sz="1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1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Теоретическая значимость:</a:t>
            </a:r>
          </a:p>
          <a:p>
            <a:pPr algn="l"/>
            <a:r>
              <a:rPr lang="ru-RU" sz="1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бота в Telegram для парсинга интернет-магазинов позволит автоматизировать процесс сбора информации о товарах, ценах, наличии и других характеристиках, что ускорит и упростит работу с данными.</a:t>
            </a:r>
            <a:br>
              <a:rPr lang="ru-RU" sz="1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4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sz="1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Практическая значимость:</a:t>
            </a:r>
          </a:p>
          <a:p>
            <a:pPr algn="l"/>
            <a:r>
              <a:rPr lang="ru-RU" sz="1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Бот может быть использован для анализа рынка интернет-магазинов, выявления трендов и конкуренции, а также для создания персонализированных рекомендаций покупателям на основе анализа предпочтений и поведения пользователей.</a:t>
            </a:r>
          </a:p>
          <a:p>
            <a:pPr marL="103800" lvl="0">
              <a:buClr>
                <a:srgbClr val="684AE0"/>
              </a:buClr>
            </a:pPr>
            <a:endParaRPr lang="ru-RU" dirty="0">
              <a:solidFill>
                <a:schemeClr val="dk1"/>
              </a:solidFill>
            </a:endParaRPr>
          </a:p>
        </p:txBody>
      </p:sp>
      <p:sp>
        <p:nvSpPr>
          <p:cNvPr id="176" name="Google Shape;176;p1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559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Предмет и объект исследования.</a:t>
            </a:r>
            <a:b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Теоретическая и практическая значимость.</a:t>
            </a:r>
            <a:endParaRPr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IBM Plex Sans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ru-RU" sz="1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Язык разработки : </a:t>
            </a:r>
            <a:r>
              <a:rPr lang="en-GB" sz="1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br>
              <a:rPr lang="en-GB" sz="1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Среда разработки: </a:t>
            </a:r>
            <a:r>
              <a:rPr lang="en-GB" sz="1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PyCharm</a:t>
            </a:r>
            <a:br>
              <a:rPr lang="en-GB" sz="1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Библиотеки: </a:t>
            </a:r>
            <a:br>
              <a:rPr lang="en-GB" sz="1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400" b="1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Bot 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A</a:t>
            </a:r>
            <a:r>
              <a:rPr lang="en-GB" sz="1400" b="1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pi </a:t>
            </a:r>
            <a:r>
              <a:rPr lang="ru-RU" sz="14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- </a:t>
            </a:r>
            <a:r>
              <a:rPr lang="ru-RU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интерфейсом к ядру мессенджера </a:t>
            </a:r>
            <a:r>
              <a:rPr lang="en-GB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br>
              <a:rPr lang="en-GB" sz="1400" dirty="0"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</a:br>
            <a:r>
              <a:rPr lang="en-GB" sz="1400" b="1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Aiogram</a:t>
            </a:r>
            <a:r>
              <a:rPr lang="en-GB" sz="14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 - </a:t>
            </a:r>
            <a:r>
              <a:rPr lang="ru-RU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простой и полностью асинхронный фреймворк для </a:t>
            </a:r>
            <a:r>
              <a:rPr lang="ru-RU" sz="14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1400" b="1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Beautiful soup </a:t>
            </a:r>
            <a:r>
              <a:rPr lang="en-GB" sz="14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  <a:t>- </a:t>
            </a:r>
            <a:r>
              <a:rPr lang="ru-RU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библиотека Python для извлечения данных из файлов HTML и XML.</a:t>
            </a:r>
            <a:br>
              <a:rPr lang="en-GB" sz="1400" dirty="0">
                <a:effectLst/>
                <a:latin typeface="Times New Roman" panose="02020603050405020304" pitchFamily="18" charset="0"/>
                <a:ea typeface="Liberation Sans"/>
                <a:cs typeface="Times New Roman" panose="02020603050405020304" pitchFamily="18" charset="0"/>
              </a:rPr>
            </a:br>
            <a:r>
              <a:rPr lang="en-GB" sz="1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pandas</a:t>
            </a:r>
            <a:r>
              <a:rPr lang="en-GB" sz="14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библиотека в Python для работы с данными</a:t>
            </a:r>
            <a:endParaRPr lang="en-GB" sz="140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Requests</a:t>
            </a:r>
            <a:r>
              <a:rPr lang="en-GB" sz="14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лицензированная HTTP-библиотека Apache2, которая позволяет отправлять HTTP/1.1 запросы с помощью Python</a:t>
            </a:r>
            <a:endParaRPr lang="en-GB" sz="140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r>
              <a:rPr lang="en-GB" sz="14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 Python обозначает JavaScript Object Notation, который является широко используемым форматом данных для обмена данными в Интернете</a:t>
            </a:r>
            <a:br>
              <a:rPr lang="en-GB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urllib.parse</a:t>
            </a:r>
            <a:r>
              <a:rPr lang="ru-RU" sz="1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1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Парсинг URL-адреса на компоненты. Данный модуль определяет стандартный интерфейс для парсинга строк унифицированного указателя ресурсов (URL) на компоненты</a:t>
            </a:r>
            <a:endParaRPr lang="en-GB" sz="140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1000"/>
              </a:spcAft>
              <a:tabLst>
                <a:tab pos="768985" algn="l"/>
                <a:tab pos="449580" algn="l"/>
                <a:tab pos="768985" algn="l"/>
              </a:tabLst>
            </a:pP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03800" lvl="0">
              <a:buClr>
                <a:srgbClr val="684AE0"/>
              </a:buClr>
            </a:pPr>
            <a:endParaRPr lang="ru-RU" b="1" dirty="0">
              <a:solidFill>
                <a:schemeClr val="dk1"/>
              </a:solidFill>
            </a:endParaRPr>
          </a:p>
        </p:txBody>
      </p:sp>
      <p:sp>
        <p:nvSpPr>
          <p:cNvPr id="176" name="Google Shape;176;p1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b="1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Библиотеки и методы использованные при разработке парсера и бота</a:t>
            </a:r>
            <a:endParaRPr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801037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>
            <a:spLocks noGrp="1"/>
          </p:cNvSpPr>
          <p:nvPr>
            <p:ph type="title"/>
          </p:nvPr>
        </p:nvSpPr>
        <p:spPr>
          <a:xfrm>
            <a:off x="540000" y="267600"/>
            <a:ext cx="8064000" cy="559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>
              <a:buSzPts val="600"/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Скриншот бота</a:t>
            </a:r>
            <a:br>
              <a:rPr lang="ru-R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IBM Plex Sans SemiBold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B712DC6-2764-3105-9E1D-0CCB34D4F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00" y="614363"/>
            <a:ext cx="6442416" cy="452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47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>
            <a:spLocks noGrp="1"/>
          </p:cNvSpPr>
          <p:nvPr>
            <p:ph type="title" idx="4294967295"/>
          </p:nvPr>
        </p:nvSpPr>
        <p:spPr>
          <a:xfrm>
            <a:off x="540000" y="720000"/>
            <a:ext cx="6852692" cy="4160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>
              <a:buSzPts val="600"/>
            </a:pPr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Перспективы развития</a:t>
            </a:r>
            <a:b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Расширение функциональности бота: добавление новых функций, таких как анализ социальных сетей, работа с изображениями и видео, интеграция с другими сервисами.</a:t>
            </a:r>
            <a:b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Улучшение методов парсинга: использование более современных инструментов и алгоритмов, таких как </a:t>
            </a:r>
            <a:r>
              <a:rPr lang="en-US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Deep Learning</a:t>
            </a: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, для повышения точности и скорости работы бота.</a:t>
            </a:r>
            <a:b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Оптимизация работы бота: улучшение производительности, снижение времени отклика, повышение надежности и безопасности.</a:t>
            </a:r>
            <a:b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Интеграция с другими платформами и сервисами: расширение возможностей бота за счет интеграции с социальными сетями, аналитическими инструментами, </a:t>
            </a:r>
            <a:r>
              <a:rPr lang="en-US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CRM</a:t>
            </a: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 системами и другими сервисами.</a:t>
            </a:r>
            <a:br>
              <a:rPr lang="ru-RU" sz="1800" dirty="0">
                <a:effectLst/>
                <a:latin typeface="Liberation Sans"/>
                <a:ea typeface="Calibri" panose="020F0502020204030204" pitchFamily="34" charset="0"/>
                <a:cs typeface="times new roman (Основной текст"/>
              </a:rPr>
            </a:br>
            <a:endParaRPr lang="ru-RU" sz="1800" b="1" dirty="0">
              <a:solidFill>
                <a:schemeClr val="dk1"/>
              </a:solidFill>
              <a:latin typeface="Times New Roman" panose="02020603050405020304" pitchFamily="18" charset="0"/>
              <a:ea typeface="IBM Plex Sans SemiBold"/>
              <a:cs typeface="Times New Roman" panose="02020603050405020304" pitchFamily="18" charset="0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714625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>
            <a:spLocks noGrp="1"/>
          </p:cNvSpPr>
          <p:nvPr>
            <p:ph type="title" idx="4294967295"/>
          </p:nvPr>
        </p:nvSpPr>
        <p:spPr>
          <a:xfrm>
            <a:off x="540000" y="720000"/>
            <a:ext cx="6868190" cy="3883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>
              <a:buSzPts val="600"/>
            </a:pPr>
            <a:r>
              <a:rPr lang="ru-RU" sz="1800" b="1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IBM Plex Sans SemiBold"/>
              </a:rPr>
              <a:t>Рекомендации</a:t>
            </a:r>
            <a:br>
              <a:rPr lang="ru-RU" sz="1800" b="1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IBM Plex Sans SemiBold"/>
              </a:rPr>
            </a:br>
            <a:br>
              <a:rPr lang="ru-RU" sz="1800" b="1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IBM Plex Sans SemiBold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– При разработке телеграмм бота для парсинга сайтов следует учитывать требования безопасности и защиты данных пользователей.</a:t>
            </a:r>
            <a:b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– Важно обеспечить удобный интерфейс для пользователей, чтобы они могли легко использовать бот и получать нужную информацию.</a:t>
            </a:r>
            <a:b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– Рекомендуется использовать методы машинного обучения для улучшения качества анализа данных и повышения точности результатов.</a:t>
            </a:r>
            <a:b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– Стоит обратить внимание на скорость работы бота и оптимизировать его, если это необходимо.</a:t>
            </a:r>
            <a:b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</a:br>
            <a:r>
              <a:rPr lang="ru-RU" sz="1800" dirty="0">
                <a:effectLst/>
                <a:latin typeface="Times New Roman" panose="02020603050405020304" pitchFamily="18" charset="0"/>
                <a:ea typeface="Liberation Sans"/>
                <a:cs typeface="times new roman (Основной текст"/>
              </a:rPr>
              <a:t>– Необходимо регулярно обновлять и улучшать бота для соответствия современным требованиям и вызовам рынка.</a:t>
            </a:r>
            <a:br>
              <a:rPr lang="ru-RU" sz="1800" dirty="0">
                <a:effectLst/>
                <a:latin typeface="Liberation Sans"/>
                <a:ea typeface="Calibri" panose="020F0502020204030204" pitchFamily="34" charset="0"/>
                <a:cs typeface="times new roman (Основной текст"/>
              </a:rPr>
            </a:br>
            <a:endParaRPr lang="ru-RU" sz="1800" b="1" dirty="0">
              <a:solidFill>
                <a:schemeClr val="dk1"/>
              </a:solidFill>
              <a:latin typeface="Times New Roman" panose="02020603050405020304" pitchFamily="18" charset="0"/>
              <a:ea typeface="IBM Plex Sans SemiBold"/>
              <a:cs typeface="Times New Roman" panose="02020603050405020304" pitchFamily="18" charset="0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743260234"/>
      </p:ext>
    </p:extLst>
  </p:cSld>
  <p:clrMapOvr>
    <a:masterClrMapping/>
  </p:clrMapOvr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20670</TotalTime>
  <Words>867</Words>
  <Application>Microsoft Office PowerPoint</Application>
  <PresentationFormat>Экран (16:9)</PresentationFormat>
  <Paragraphs>36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Times New Roman</vt:lpstr>
      <vt:lpstr>roboto</vt:lpstr>
      <vt:lpstr>IBM Plex Sans</vt:lpstr>
      <vt:lpstr>Liberation Sans</vt:lpstr>
      <vt:lpstr>Arial</vt:lpstr>
      <vt:lpstr>Calibri</vt:lpstr>
      <vt:lpstr>IBM Plex Sans SemiBold</vt:lpstr>
      <vt:lpstr>Макет шаблона GB</vt:lpstr>
      <vt:lpstr>  ФИО студента – Таганов Валерий Иванович Специальность: «Python - разработчик» — 3246  </vt:lpstr>
      <vt:lpstr>Таганов Валерий</vt:lpstr>
      <vt:lpstr>Актуальность выбранной темы: Данная тема актуальна, потому что практически все юридические и физические лица, которые связаны с продажей каких-либо товаров или услуг занимаются мониторингом цен конкурентов, сбором данных о товарах и поиском новых путей продвижения собственной продукции. Существуют платные сервисы, для решения поставленных задач. В данной работе я хочу продемонстрировать, как легко и быстро реализовать парсер с необходимыми функциями и удобным интерфейсом посредством использования мессенджера Телеграм и языка программирования Python.</vt:lpstr>
      <vt:lpstr>Презентация PowerPoint</vt:lpstr>
      <vt:lpstr>Предмет и объект исследования. Теоретическая и практическая значимость.</vt:lpstr>
      <vt:lpstr>Библиотеки и методы использованные при разработке парсера и бота</vt:lpstr>
      <vt:lpstr>Скриншот бота </vt:lpstr>
      <vt:lpstr>Перспективы развития  Расширение функциональности бота: добавление новых функций, таких как анализ социальных сетей, работа с изображениями и видео, интеграция с другими сервисами. Улучшение методов парсинга: использование более современных инструментов и алгоритмов, таких как Deep Learning, для повышения точности и скорости работы бота. Оптимизация работы бота: улучшение производительности, снижение времени отклика, повышение надежности и безопасности. Интеграция с другими платформами и сервисами: расширение возможностей бота за счет интеграции с социальными сетями, аналитическими инструментами, CRM системами и другими сервисами. </vt:lpstr>
      <vt:lpstr>Рекомендации  – При разработке телеграмм бота для парсинга сайтов следует учитывать требования безопасности и защиты данных пользователей. – Важно обеспечить удобный интерфейс для пользователей, чтобы они могли легко использовать бот и получать нужную информацию. – Рекомендуется использовать методы машинного обучения для улучшения качества анализа данных и повышения точности результатов. – Стоит обратить внимание на скорость работы бота и оптимизировать его, если это необходимо. – Необходимо регулярно обновлять и улучшать бота для соответствия современным требованиям и вызовам рынка. </vt:lpstr>
      <vt:lpstr>Основные результаты Создан Телеграм бот, который может парсить данные с различных сайтов и предоставлять их пользователю в удобном формате. Бот был протестирован и показал высокую эффективность в работе. Бот был интегрирован с другими сервисами и приложениями для расширения его функциональности. Выводы Телеграмм бот для парсинга сайтов может быть эффективным инструментом для сбора и анализа данных с различных сайтов. Использование ботов позволяет автоматизировать процессы сбора и обработки информации, что упрощает работу и повышает ее эффективность. В целом, проект по разработке Телеграм бота для парсинга сайтов является успешным и позволяет автоматизировать процесс сбора и анализа информации. 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проекта</dc:title>
  <cp:lastModifiedBy>Валерий Таганов</cp:lastModifiedBy>
  <cp:revision>251</cp:revision>
  <dcterms:modified xsi:type="dcterms:W3CDTF">2023-09-05T07:23:09Z</dcterms:modified>
</cp:coreProperties>
</file>